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64" r:id="rId3"/>
    <p:sldId id="294" r:id="rId4"/>
    <p:sldId id="295" r:id="rId5"/>
    <p:sldId id="309" r:id="rId6"/>
    <p:sldId id="303" r:id="rId7"/>
    <p:sldId id="308" r:id="rId8"/>
    <p:sldId id="304" r:id="rId9"/>
    <p:sldId id="301" r:id="rId10"/>
    <p:sldId id="306" r:id="rId11"/>
    <p:sldId id="298" r:id="rId12"/>
    <p:sldId id="307" r:id="rId13"/>
    <p:sldId id="311" r:id="rId14"/>
    <p:sldId id="310" r:id="rId15"/>
    <p:sldId id="312" r:id="rId16"/>
  </p:sldIdLst>
  <p:sldSz cx="9144000" cy="5143500" type="screen16x9"/>
  <p:notesSz cx="6858000" cy="9144000"/>
  <p:embeddedFontLst>
    <p:embeddedFont>
      <p:font typeface="Abadi MT Condensed Light" panose="020B0306030101010103" pitchFamily="34" charset="77"/>
      <p:regular r:id="rId18"/>
    </p:embeddedFont>
    <p:embeddedFont>
      <p:font typeface="Nixie One" panose="02000503080000020004" pitchFamily="2" charset="0"/>
      <p:regular r:id="rId19"/>
    </p:embeddedFont>
    <p:embeddedFont>
      <p:font typeface="Raleway Thin" pitchFamily="2" charset="77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88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249" userDrawn="1">
          <p15:clr>
            <a:srgbClr val="A4A3A4"/>
          </p15:clr>
        </p15:guide>
        <p15:guide id="4" pos="317" userDrawn="1">
          <p15:clr>
            <a:srgbClr val="A4A3A4"/>
          </p15:clr>
        </p15:guide>
        <p15:guide id="5" orient="horz" pos="486" userDrawn="1">
          <p15:clr>
            <a:srgbClr val="A4A3A4"/>
          </p15:clr>
        </p15:guide>
        <p15:guide id="6" orient="horz" pos="3072" userDrawn="1">
          <p15:clr>
            <a:srgbClr val="A4A3A4"/>
          </p15:clr>
        </p15:guide>
        <p15:guide id="7" orient="horz" pos="1756" userDrawn="1">
          <p15:clr>
            <a:srgbClr val="A4A3A4"/>
          </p15:clr>
        </p15:guide>
        <p15:guide id="8" orient="horz" pos="1847" userDrawn="1">
          <p15:clr>
            <a:srgbClr val="A4A3A4"/>
          </p15:clr>
        </p15:guide>
        <p15:guide id="9" orient="horz" pos="1983" userDrawn="1">
          <p15:clr>
            <a:srgbClr val="A4A3A4"/>
          </p15:clr>
        </p15:guide>
        <p15:guide id="10" orient="horz" pos="2527" userDrawn="1">
          <p15:clr>
            <a:srgbClr val="A4A3A4"/>
          </p15:clr>
        </p15:guide>
        <p15:guide id="11" pos="44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E87B01-43EF-BF48-88A3-A537D1BE7B62}" v="3459" dt="2020-12-03T11:54:15.378"/>
    <p1510:client id="{67ED641F-064D-C44F-85C1-5864B7E6DD9D}" v="2687" dt="2020-12-03T11:56:29.274"/>
  </p1510:revLst>
</p1510:revInfo>
</file>

<file path=ppt/tableStyles.xml><?xml version="1.0" encoding="utf-8"?>
<a:tblStyleLst xmlns:a="http://schemas.openxmlformats.org/drawingml/2006/main" def="{729D7D98-8B88-481F-AAB2-486E6B7757E4}">
  <a:tblStyle styleId="{729D7D98-8B88-481F-AAB2-486E6B7757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1"/>
  </p:normalViewPr>
  <p:slideViewPr>
    <p:cSldViewPr snapToGrid="0" snapToObjects="1">
      <p:cViewPr varScale="1">
        <p:scale>
          <a:sx n="110" d="100"/>
          <a:sy n="110" d="100"/>
        </p:scale>
        <p:origin x="808" y="176"/>
      </p:cViewPr>
      <p:guideLst>
        <p:guide orient="horz" pos="1688"/>
        <p:guide pos="2880"/>
        <p:guide pos="249"/>
        <p:guide pos="317"/>
        <p:guide orient="horz" pos="486"/>
        <p:guide orient="horz" pos="3072"/>
        <p:guide orient="horz" pos="1756"/>
        <p:guide orient="horz" pos="1847"/>
        <p:guide orient="horz" pos="1983"/>
        <p:guide orient="horz" pos="2527"/>
        <p:guide pos="44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https://g1.globo.com/</a:t>
            </a:r>
            <a:r>
              <a:rPr lang="en-US" err="1"/>
              <a:t>sp</a:t>
            </a:r>
            <a:r>
              <a:rPr lang="en-US"/>
              <a:t>/</a:t>
            </a:r>
            <a:r>
              <a:rPr lang="en-US" err="1"/>
              <a:t>sao-paulo</a:t>
            </a:r>
            <a:r>
              <a:rPr lang="en-US"/>
              <a:t>/</a:t>
            </a:r>
            <a:r>
              <a:rPr lang="en-US" err="1"/>
              <a:t>noticia</a:t>
            </a:r>
            <a:r>
              <a:rPr lang="en-US"/>
              <a:t>/2020/04/20/sp-tera-testagem-em-massa-para-coronavirus-a-partir-de-15-de-maio-segundo-vice-governador.ghtml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390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</a:t>
            </a:r>
            <a:r>
              <a:rPr lang="en-US" err="1"/>
              <a:t>agenciabrasilia.df.gov.br</a:t>
            </a:r>
            <a:r>
              <a:rPr lang="en-US"/>
              <a:t>/2020/06/18/df-ja-testou-10-da-populacao-para-covid-19/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710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</a:t>
            </a:r>
            <a:r>
              <a:rPr lang="en-US" err="1"/>
              <a:t>www.saopaulo.sp.gov.br</a:t>
            </a:r>
            <a:r>
              <a:rPr lang="en-US"/>
              <a:t>/</a:t>
            </a:r>
            <a:r>
              <a:rPr lang="en-US" err="1"/>
              <a:t>ultimas-noticias</a:t>
            </a:r>
            <a:r>
              <a:rPr lang="en-US"/>
              <a:t>/governo-de-sao-paulo-atualiza-informacoes-sobre-o-combate-ao-coronavirus-4/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695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033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769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615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028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786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2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3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933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468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49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0" y="0"/>
            <a:ext cx="9144000" cy="5149500"/>
          </a:xfrm>
          <a:prstGeom prst="rect">
            <a:avLst/>
          </a:prstGeom>
          <a:solidFill>
            <a:srgbClr val="000000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19900" y="2366869"/>
            <a:ext cx="704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highlight>
                  <a:schemeClr val="accent1"/>
                </a:highlight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highlight>
                  <a:schemeClr val="accent1"/>
                </a:highlight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highlight>
                  <a:schemeClr val="accent1"/>
                </a:highlight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highlight>
                  <a:schemeClr val="accent1"/>
                </a:highlight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highlight>
                  <a:schemeClr val="accent1"/>
                </a:highlight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highlight>
                  <a:schemeClr val="accent1"/>
                </a:highlight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highlight>
                  <a:schemeClr val="accent1"/>
                </a:highlight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sz="5400">
                <a:solidFill>
                  <a:schemeClr val="dk1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2631900" cy="33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3223964" y="1428750"/>
            <a:ext cx="2631900" cy="33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5990727" y="1428750"/>
            <a:ext cx="2631900" cy="33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517328"/>
            <a:ext cx="8229600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3583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ixie One"/>
              <a:buNone/>
              <a:defRPr sz="320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8229600" cy="3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aleway Thin"/>
              <a:buChar char="◎"/>
              <a:defRPr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 Thin"/>
              <a:buChar char="○"/>
              <a:defRPr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aleway Thin"/>
              <a:buChar char="■"/>
              <a:defRPr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Thin"/>
              <a:buChar char="●"/>
              <a:defRPr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Thin"/>
              <a:buChar char="○"/>
              <a:defRPr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Thin"/>
              <a:buChar char="■"/>
              <a:defRPr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Thin"/>
              <a:buChar char="●"/>
              <a:defRPr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Thin"/>
              <a:buChar char="○"/>
              <a:defRPr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 Thin"/>
              <a:buChar char="■"/>
              <a:defRPr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819900" y="2366869"/>
            <a:ext cx="704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B0E0E6"/>
                </a:highlight>
              </a:rPr>
              <a:t>How COVID-19 Played out </a:t>
            </a:r>
            <a:r>
              <a:rPr lang="en-GB">
                <a:solidFill>
                  <a:srgbClr val="222222"/>
                </a:solidFill>
                <a:highlight>
                  <a:srgbClr val="B0E0E6"/>
                </a:highlight>
              </a:rPr>
              <a:t>I</a:t>
            </a:r>
            <a:r>
              <a:rPr lang="en">
                <a:solidFill>
                  <a:srgbClr val="222222"/>
                </a:solidFill>
                <a:highlight>
                  <a:srgbClr val="B0E0E6"/>
                </a:highlight>
              </a:rPr>
              <a:t>n Brazil</a:t>
            </a:r>
            <a:endParaRPr>
              <a:solidFill>
                <a:srgbClr val="222222"/>
              </a:solidFill>
              <a:highlight>
                <a:srgbClr val="B0E0E6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EB413B8-4F1E-454B-9A04-90725F158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8" y="887041"/>
            <a:ext cx="6386869" cy="4073209"/>
          </a:xfrm>
          <a:prstGeom prst="rect">
            <a:avLst/>
          </a:prstGeom>
        </p:spPr>
      </p:pic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405116" y="168271"/>
            <a:ext cx="8229600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C0C0C0"/>
                </a:highlight>
              </a:rPr>
              <a:t>Playing the Numbers?</a:t>
            </a:r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B0E0E6"/>
                </a:solidFill>
                <a:effectLst/>
                <a:uLnTx/>
                <a:uFillTx/>
                <a:latin typeface="Nixie One"/>
                <a:sym typeface="Nixie On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B0E0E6"/>
              </a:solidFill>
              <a:effectLst/>
              <a:uLnTx/>
              <a:uFillTx/>
              <a:latin typeface="Nixie One"/>
              <a:sym typeface="Nixie On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4D51F2-04E9-BC41-ADAB-73FCF5292F25}"/>
              </a:ext>
            </a:extLst>
          </p:cNvPr>
          <p:cNvSpPr/>
          <p:nvPr/>
        </p:nvSpPr>
        <p:spPr>
          <a:xfrm>
            <a:off x="-15948" y="0"/>
            <a:ext cx="54474" cy="5143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9F19C0-862D-0F4C-9C89-C41374078C6F}"/>
              </a:ext>
            </a:extLst>
          </p:cNvPr>
          <p:cNvSpPr/>
          <p:nvPr/>
        </p:nvSpPr>
        <p:spPr>
          <a:xfrm>
            <a:off x="8516675" y="0"/>
            <a:ext cx="64327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F670EA-F462-6548-9F4B-FD2EA4E58B1B}"/>
              </a:ext>
            </a:extLst>
          </p:cNvPr>
          <p:cNvSpPr/>
          <p:nvPr/>
        </p:nvSpPr>
        <p:spPr>
          <a:xfrm>
            <a:off x="7142733" y="1762667"/>
            <a:ext cx="1854448" cy="23219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800">
                <a:solidFill>
                  <a:schemeClr val="dk1"/>
                </a:solidFill>
                <a:latin typeface="Nixie One"/>
                <a:sym typeface="Nixie One"/>
              </a:rPr>
              <a:t>“</a:t>
            </a:r>
            <a:r>
              <a:rPr lang="en-BR" sz="1800" i="1">
                <a:solidFill>
                  <a:schemeClr val="dk1"/>
                </a:solidFill>
                <a:latin typeface="Nixie One"/>
                <a:sym typeface="Nixie One"/>
              </a:rPr>
              <a:t>SP will start mass testing for COVID-19 from the 15th of may</a:t>
            </a:r>
            <a:r>
              <a:rPr lang="en-BR" sz="1800">
                <a:solidFill>
                  <a:schemeClr val="dk1"/>
                </a:solidFill>
                <a:latin typeface="Nixie One"/>
                <a:sym typeface="Nixie One"/>
              </a:rPr>
              <a:t>” </a:t>
            </a:r>
            <a:endParaRPr lang="de-DE" sz="1800">
              <a:solidFill>
                <a:schemeClr val="dk1"/>
              </a:solidFill>
              <a:latin typeface="Nixie One"/>
              <a:sym typeface="Nixie One"/>
            </a:endParaRPr>
          </a:p>
          <a:p>
            <a:pPr algn="ctr"/>
            <a:r>
              <a:rPr lang="en-BR" sz="1200">
                <a:solidFill>
                  <a:schemeClr val="dk1"/>
                </a:solidFill>
                <a:latin typeface="Nixie One"/>
                <a:sym typeface="Nixie One"/>
              </a:rPr>
              <a:t>– G1 (20/04/2020)</a:t>
            </a:r>
          </a:p>
        </p:txBody>
      </p:sp>
    </p:spTree>
    <p:extLst>
      <p:ext uri="{BB962C8B-B14F-4D97-AF65-F5344CB8AC3E}">
        <p14:creationId xmlns:p14="http://schemas.microsoft.com/office/powerpoint/2010/main" val="1946662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1334F2A-147C-5F45-B450-BB5DC5830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661"/>
          <a:stretch/>
        </p:blipFill>
        <p:spPr>
          <a:xfrm>
            <a:off x="454245" y="830305"/>
            <a:ext cx="6157853" cy="4176000"/>
          </a:xfrm>
          <a:prstGeom prst="rect">
            <a:avLst/>
          </a:prstGeom>
        </p:spPr>
      </p:pic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410900" y="168271"/>
            <a:ext cx="8229600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C0C0C0"/>
                </a:highlight>
              </a:rPr>
              <a:t>Preferential treatment for the capital?</a:t>
            </a:r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B0E0E6"/>
                </a:solidFill>
                <a:effectLst/>
                <a:uLnTx/>
                <a:uFillTx/>
                <a:latin typeface="Nixie One"/>
                <a:sym typeface="Nixie On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B0E0E6"/>
              </a:solidFill>
              <a:effectLst/>
              <a:uLnTx/>
              <a:uFillTx/>
              <a:latin typeface="Nixie One"/>
              <a:sym typeface="Nixie On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4D51F2-04E9-BC41-ADAB-73FCF5292F25}"/>
              </a:ext>
            </a:extLst>
          </p:cNvPr>
          <p:cNvSpPr/>
          <p:nvPr/>
        </p:nvSpPr>
        <p:spPr>
          <a:xfrm>
            <a:off x="-15948" y="0"/>
            <a:ext cx="54474" cy="5143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9F19C0-862D-0F4C-9C89-C41374078C6F}"/>
              </a:ext>
            </a:extLst>
          </p:cNvPr>
          <p:cNvSpPr/>
          <p:nvPr/>
        </p:nvSpPr>
        <p:spPr>
          <a:xfrm>
            <a:off x="8516675" y="0"/>
            <a:ext cx="64327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63EF946-92EA-6346-892A-EA9DD50E2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832038"/>
            <a:ext cx="6195689" cy="41933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0000BE-3268-9E4C-A18D-F5E026EB23BE}"/>
              </a:ext>
            </a:extLst>
          </p:cNvPr>
          <p:cNvSpPr/>
          <p:nvPr/>
        </p:nvSpPr>
        <p:spPr>
          <a:xfrm>
            <a:off x="7134267" y="1757327"/>
            <a:ext cx="1854448" cy="23219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800">
                <a:solidFill>
                  <a:schemeClr val="dk1"/>
                </a:solidFill>
                <a:latin typeface="Nixie One"/>
                <a:sym typeface="Nixie One"/>
              </a:rPr>
              <a:t>“</a:t>
            </a:r>
            <a:r>
              <a:rPr lang="en-BR" sz="1800" i="1">
                <a:solidFill>
                  <a:schemeClr val="dk1"/>
                </a:solidFill>
                <a:latin typeface="Nixie One"/>
                <a:sym typeface="Nixie One"/>
              </a:rPr>
              <a:t>DF already tested 10% of the population while SP 1.31%</a:t>
            </a:r>
            <a:r>
              <a:rPr lang="en-BR" sz="1800">
                <a:solidFill>
                  <a:schemeClr val="dk1"/>
                </a:solidFill>
                <a:latin typeface="Nixie One"/>
                <a:sym typeface="Nixie One"/>
              </a:rPr>
              <a:t>” </a:t>
            </a:r>
            <a:r>
              <a:rPr lang="en-BR" sz="1200">
                <a:solidFill>
                  <a:schemeClr val="dk1"/>
                </a:solidFill>
                <a:latin typeface="Nixie One"/>
                <a:sym typeface="Nixie One"/>
              </a:rPr>
              <a:t>– GDF (18/06/2020)</a:t>
            </a:r>
          </a:p>
          <a:p>
            <a:pPr algn="ctr"/>
            <a:endParaRPr lang="en-BR" sz="1800">
              <a:solidFill>
                <a:schemeClr val="dk1"/>
              </a:solidFill>
              <a:latin typeface="Nixie One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165192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A3A5333-D2E0-1B45-8342-06202AB7A2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786"/>
          <a:stretch/>
        </p:blipFill>
        <p:spPr>
          <a:xfrm>
            <a:off x="457200" y="832038"/>
            <a:ext cx="6195689" cy="4229656"/>
          </a:xfrm>
          <a:prstGeom prst="rect">
            <a:avLst/>
          </a:prstGeom>
        </p:spPr>
      </p:pic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410900" y="168271"/>
            <a:ext cx="8229600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C0C0C0"/>
                </a:highlight>
              </a:rPr>
              <a:t>Cases rising even after lockdown?</a:t>
            </a:r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B0E0E6"/>
                </a:solidFill>
                <a:effectLst/>
                <a:uLnTx/>
                <a:uFillTx/>
                <a:latin typeface="Nixie One"/>
                <a:sym typeface="Nixie On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B0E0E6"/>
              </a:solidFill>
              <a:effectLst/>
              <a:uLnTx/>
              <a:uFillTx/>
              <a:latin typeface="Nixie One"/>
              <a:sym typeface="Nixie On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4D51F2-04E9-BC41-ADAB-73FCF5292F25}"/>
              </a:ext>
            </a:extLst>
          </p:cNvPr>
          <p:cNvSpPr/>
          <p:nvPr/>
        </p:nvSpPr>
        <p:spPr>
          <a:xfrm>
            <a:off x="-15948" y="0"/>
            <a:ext cx="54474" cy="5143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9F19C0-862D-0F4C-9C89-C41374078C6F}"/>
              </a:ext>
            </a:extLst>
          </p:cNvPr>
          <p:cNvSpPr/>
          <p:nvPr/>
        </p:nvSpPr>
        <p:spPr>
          <a:xfrm>
            <a:off x="8516675" y="0"/>
            <a:ext cx="64327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FBAF44-C61E-A948-A265-6891A12D80CF}"/>
              </a:ext>
            </a:extLst>
          </p:cNvPr>
          <p:cNvSpPr/>
          <p:nvPr/>
        </p:nvSpPr>
        <p:spPr>
          <a:xfrm>
            <a:off x="7127875" y="1767758"/>
            <a:ext cx="1854448" cy="23219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800">
                <a:solidFill>
                  <a:schemeClr val="dk1"/>
                </a:solidFill>
                <a:latin typeface="Nixie One"/>
                <a:sym typeface="Nixie One"/>
              </a:rPr>
              <a:t>“</a:t>
            </a:r>
            <a:r>
              <a:rPr lang="en-BR" sz="1800" i="1">
                <a:solidFill>
                  <a:schemeClr val="dk1"/>
                </a:solidFill>
                <a:latin typeface="Nixie One"/>
                <a:sym typeface="Nixie One"/>
              </a:rPr>
              <a:t>SP passes 3M COVID-19 tests, with daily increase of 3000%</a:t>
            </a:r>
            <a:r>
              <a:rPr lang="en-BR" sz="1800">
                <a:solidFill>
                  <a:schemeClr val="dk1"/>
                </a:solidFill>
                <a:latin typeface="Nixie One"/>
                <a:sym typeface="Nixie One"/>
              </a:rPr>
              <a:t>” </a:t>
            </a:r>
            <a:endParaRPr lang="de-DE" sz="1800">
              <a:solidFill>
                <a:schemeClr val="dk1"/>
              </a:solidFill>
              <a:latin typeface="Nixie One"/>
              <a:sym typeface="Nixie One"/>
            </a:endParaRPr>
          </a:p>
          <a:p>
            <a:pPr algn="ctr"/>
            <a:r>
              <a:rPr lang="en-BR" sz="1200">
                <a:solidFill>
                  <a:schemeClr val="dk1"/>
                </a:solidFill>
                <a:latin typeface="Nixie One"/>
                <a:sym typeface="Nixie One"/>
              </a:rPr>
              <a:t>– São Paulo gov (14/08/2020)</a:t>
            </a:r>
            <a:endParaRPr lang="en-BR" sz="1800">
              <a:solidFill>
                <a:schemeClr val="dk1"/>
              </a:solidFill>
              <a:latin typeface="Nixie One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3487005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410900" y="168271"/>
            <a:ext cx="8229600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C0C0C0"/>
                </a:highlight>
              </a:rPr>
              <a:t>Clustering cases per city</a:t>
            </a:r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B0E0E6"/>
                </a:solidFill>
                <a:effectLst/>
                <a:uLnTx/>
                <a:uFillTx/>
                <a:latin typeface="Nixie One"/>
                <a:sym typeface="Nixie On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B0E0E6"/>
              </a:solidFill>
              <a:effectLst/>
              <a:uLnTx/>
              <a:uFillTx/>
              <a:latin typeface="Nixie One"/>
              <a:sym typeface="Nixie On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4D51F2-04E9-BC41-ADAB-73FCF5292F25}"/>
              </a:ext>
            </a:extLst>
          </p:cNvPr>
          <p:cNvSpPr/>
          <p:nvPr/>
        </p:nvSpPr>
        <p:spPr>
          <a:xfrm>
            <a:off x="-15948" y="0"/>
            <a:ext cx="54474" cy="5143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9F19C0-862D-0F4C-9C89-C41374078C6F}"/>
              </a:ext>
            </a:extLst>
          </p:cNvPr>
          <p:cNvSpPr/>
          <p:nvPr/>
        </p:nvSpPr>
        <p:spPr>
          <a:xfrm>
            <a:off x="8509488" y="0"/>
            <a:ext cx="64327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ABF81D-D116-0D4D-983A-4C342C052EB0}"/>
              </a:ext>
            </a:extLst>
          </p:cNvPr>
          <p:cNvGrpSpPr/>
          <p:nvPr/>
        </p:nvGrpSpPr>
        <p:grpSpPr>
          <a:xfrm>
            <a:off x="572562" y="1092027"/>
            <a:ext cx="6291713" cy="3817754"/>
            <a:chOff x="1741609" y="1047899"/>
            <a:chExt cx="6291713" cy="3817754"/>
          </a:xfrm>
        </p:grpSpPr>
        <p:pic>
          <p:nvPicPr>
            <p:cNvPr id="20" name="Picture 19" descr="Chart, line chart&#10;&#10;Description automatically generated">
              <a:extLst>
                <a:ext uri="{FF2B5EF4-FFF2-40B4-BE49-F238E27FC236}">
                  <a16:creationId xmlns:a16="http://schemas.microsoft.com/office/drawing/2014/main" id="{1D07E6A8-08E1-F040-9824-52467358D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1609" y="1047899"/>
              <a:ext cx="6148593" cy="381775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C746E6-0732-154A-9F14-D9FEBB7B0F09}"/>
                </a:ext>
              </a:extLst>
            </p:cNvPr>
            <p:cNvSpPr txBox="1"/>
            <p:nvPr/>
          </p:nvSpPr>
          <p:spPr>
            <a:xfrm>
              <a:off x="7018121" y="2340918"/>
              <a:ext cx="1015201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solidFill>
                    <a:schemeClr val="bg2"/>
                  </a:solidFill>
                  <a:latin typeface="Abadi MT Condensed Light" panose="020B0306030101010103" pitchFamily="34" charset="77"/>
                </a:rPr>
                <a:t>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9725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7FF3A0-84AD-5F4A-91DD-F84A6C7EC72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38" y="1316214"/>
            <a:ext cx="3886825" cy="3551444"/>
          </a:xfrm>
          <a:prstGeom prst="rect">
            <a:avLst/>
          </a:prstGeom>
        </p:spPr>
      </p:pic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410900" y="168271"/>
            <a:ext cx="8229600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C0C0C0"/>
                </a:highlight>
              </a:rPr>
              <a:t>Clustering Results</a:t>
            </a:r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B0E0E6"/>
                </a:solidFill>
                <a:effectLst/>
                <a:uLnTx/>
                <a:uFillTx/>
                <a:latin typeface="Nixie One"/>
                <a:sym typeface="Nixie On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B0E0E6"/>
              </a:solidFill>
              <a:effectLst/>
              <a:uLnTx/>
              <a:uFillTx/>
              <a:latin typeface="Nixie One"/>
              <a:sym typeface="Nixie On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4D51F2-04E9-BC41-ADAB-73FCF5292F25}"/>
              </a:ext>
            </a:extLst>
          </p:cNvPr>
          <p:cNvSpPr/>
          <p:nvPr/>
        </p:nvSpPr>
        <p:spPr>
          <a:xfrm>
            <a:off x="-15948" y="0"/>
            <a:ext cx="54474" cy="5143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9F19C0-862D-0F4C-9C89-C41374078C6F}"/>
              </a:ext>
            </a:extLst>
          </p:cNvPr>
          <p:cNvSpPr/>
          <p:nvPr/>
        </p:nvSpPr>
        <p:spPr>
          <a:xfrm>
            <a:off x="8500727" y="0"/>
            <a:ext cx="64327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16771A-BCC6-AB4E-BFB6-E56F3C0C33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4" t="25548" r="7642" b="4678"/>
          <a:stretch/>
        </p:blipFill>
        <p:spPr>
          <a:xfrm>
            <a:off x="3464774" y="4007074"/>
            <a:ext cx="1060926" cy="6161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BB83F1-0D9F-614E-8B6D-E1AB7ADEFE00}"/>
              </a:ext>
            </a:extLst>
          </p:cNvPr>
          <p:cNvSpPr txBox="1"/>
          <p:nvPr/>
        </p:nvSpPr>
        <p:spPr>
          <a:xfrm>
            <a:off x="3440366" y="3780781"/>
            <a:ext cx="10152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chemeClr val="bg2"/>
                </a:solidFill>
                <a:latin typeface="Abadi MT Condensed Light" panose="020B0306030101010103" pitchFamily="34" charset="77"/>
              </a:rPr>
              <a:t>Cluster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AF9D74E-7BDC-5241-B141-09F9FC0ADD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719" b="8874"/>
          <a:stretch/>
        </p:blipFill>
        <p:spPr>
          <a:xfrm>
            <a:off x="4608975" y="1235104"/>
            <a:ext cx="3341226" cy="36513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21FB8D-0233-9741-855E-066EF82F32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045" t="13250" r="2" b="81482"/>
          <a:stretch/>
        </p:blipFill>
        <p:spPr>
          <a:xfrm>
            <a:off x="7646333" y="4123925"/>
            <a:ext cx="774286" cy="1912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467B93-3B27-344B-85E4-C93ECBD5EEE8}"/>
              </a:ext>
            </a:extLst>
          </p:cNvPr>
          <p:cNvSpPr txBox="1"/>
          <p:nvPr/>
        </p:nvSpPr>
        <p:spPr>
          <a:xfrm>
            <a:off x="7541574" y="3932440"/>
            <a:ext cx="10152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chemeClr val="bg2"/>
                </a:solidFill>
                <a:latin typeface="Abadi MT Condensed Light" panose="020B0306030101010103" pitchFamily="34" charset="77"/>
              </a:rPr>
              <a:t>Avg. Daily Cases</a:t>
            </a:r>
          </a:p>
        </p:txBody>
      </p:sp>
    </p:spTree>
    <p:extLst>
      <p:ext uri="{BB962C8B-B14F-4D97-AF65-F5344CB8AC3E}">
        <p14:creationId xmlns:p14="http://schemas.microsoft.com/office/powerpoint/2010/main" val="3976543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410900" y="168271"/>
            <a:ext cx="8229600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C0C0C0"/>
                </a:highlight>
              </a:rPr>
              <a:t>Takeaways</a:t>
            </a:r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B0E0E6"/>
                </a:solidFill>
                <a:effectLst/>
                <a:uLnTx/>
                <a:uFillTx/>
                <a:latin typeface="Nixie One"/>
                <a:sym typeface="Nixie On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B0E0E6"/>
              </a:solidFill>
              <a:effectLst/>
              <a:uLnTx/>
              <a:uFillTx/>
              <a:latin typeface="Nixie One"/>
              <a:sym typeface="Nixie On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4D51F2-04E9-BC41-ADAB-73FCF5292F25}"/>
              </a:ext>
            </a:extLst>
          </p:cNvPr>
          <p:cNvSpPr/>
          <p:nvPr/>
        </p:nvSpPr>
        <p:spPr>
          <a:xfrm>
            <a:off x="-15948" y="0"/>
            <a:ext cx="54474" cy="5143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9F19C0-862D-0F4C-9C89-C41374078C6F}"/>
              </a:ext>
            </a:extLst>
          </p:cNvPr>
          <p:cNvSpPr/>
          <p:nvPr/>
        </p:nvSpPr>
        <p:spPr>
          <a:xfrm>
            <a:off x="8500727" y="0"/>
            <a:ext cx="64327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A3BE39-6661-4B46-ABE7-E7C371923493}"/>
              </a:ext>
            </a:extLst>
          </p:cNvPr>
          <p:cNvSpPr/>
          <p:nvPr/>
        </p:nvSpPr>
        <p:spPr>
          <a:xfrm>
            <a:off x="503238" y="1322509"/>
            <a:ext cx="5749955" cy="7094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dk1"/>
                </a:solidFill>
                <a:latin typeface="Nixie One"/>
                <a:sym typeface="Nixie One"/>
              </a:rPr>
              <a:t>City population and City type had a significant impact on the spread of the Virus.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BF6BF0-320C-1442-A697-7A0B11B97A75}"/>
              </a:ext>
            </a:extLst>
          </p:cNvPr>
          <p:cNvSpPr/>
          <p:nvPr/>
        </p:nvSpPr>
        <p:spPr>
          <a:xfrm>
            <a:off x="503238" y="2217004"/>
            <a:ext cx="6803495" cy="10511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dk1"/>
                </a:solidFill>
                <a:latin typeface="Nixie One"/>
                <a:sym typeface="Nixie One"/>
              </a:rPr>
              <a:t>We believe to have observed the impacts a large variability in testing availability across Brazilian cities had on mortality rates.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C866C5-96BD-BD45-81DE-CC1A3F1D34D0}"/>
              </a:ext>
            </a:extLst>
          </p:cNvPr>
          <p:cNvSpPr/>
          <p:nvPr/>
        </p:nvSpPr>
        <p:spPr>
          <a:xfrm>
            <a:off x="503238" y="3453137"/>
            <a:ext cx="5326621" cy="10511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dk1"/>
                </a:solidFill>
                <a:latin typeface="Nixie One"/>
                <a:sym typeface="Nixie One"/>
              </a:rPr>
              <a:t>Our cluster identified two types of small / local cities, those with high and those with low cases</a:t>
            </a:r>
          </a:p>
        </p:txBody>
      </p:sp>
    </p:spTree>
    <p:extLst>
      <p:ext uri="{BB962C8B-B14F-4D97-AF65-F5344CB8AC3E}">
        <p14:creationId xmlns:p14="http://schemas.microsoft.com/office/powerpoint/2010/main" val="520140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408891" y="168614"/>
            <a:ext cx="8229600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>
                <a:highlight>
                  <a:srgbClr val="C0C0C0"/>
                </a:highlight>
              </a:rPr>
              <a:t>Storyline</a:t>
            </a:r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856682" y="1168010"/>
            <a:ext cx="1562987" cy="1423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How is the overall situation?</a:t>
            </a:r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B90A61-6212-6641-B9B1-02E666554CD4}"/>
              </a:ext>
            </a:extLst>
          </p:cNvPr>
          <p:cNvSpPr/>
          <p:nvPr/>
        </p:nvSpPr>
        <p:spPr>
          <a:xfrm>
            <a:off x="697195" y="1476466"/>
            <a:ext cx="1669311" cy="1233376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8D396C-99D0-7F43-AE36-21EA863AE11A}"/>
              </a:ext>
            </a:extLst>
          </p:cNvPr>
          <p:cNvSpPr/>
          <p:nvPr/>
        </p:nvSpPr>
        <p:spPr>
          <a:xfrm>
            <a:off x="516356" y="1242436"/>
            <a:ext cx="468000" cy="4680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A9125B-6308-3345-85FD-9C75086E3899}"/>
              </a:ext>
            </a:extLst>
          </p:cNvPr>
          <p:cNvSpPr/>
          <p:nvPr/>
        </p:nvSpPr>
        <p:spPr>
          <a:xfrm>
            <a:off x="8516676" y="0"/>
            <a:ext cx="64327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4D51F2-04E9-BC41-ADAB-73FCF5292F25}"/>
              </a:ext>
            </a:extLst>
          </p:cNvPr>
          <p:cNvSpPr/>
          <p:nvPr/>
        </p:nvSpPr>
        <p:spPr>
          <a:xfrm>
            <a:off x="-15948" y="0"/>
            <a:ext cx="54474" cy="5143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78B757-C8BD-5C47-BD61-FAC7CB99E1A5}"/>
              </a:ext>
            </a:extLst>
          </p:cNvPr>
          <p:cNvGrpSpPr/>
          <p:nvPr/>
        </p:nvGrpSpPr>
        <p:grpSpPr>
          <a:xfrm>
            <a:off x="1840998" y="3081258"/>
            <a:ext cx="1900764" cy="1467406"/>
            <a:chOff x="3294644" y="1193638"/>
            <a:chExt cx="1900764" cy="14674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C57108C-1700-A143-8C6E-25F8BAE5ACBB}"/>
                </a:ext>
              </a:extLst>
            </p:cNvPr>
            <p:cNvSpPr/>
            <p:nvPr/>
          </p:nvSpPr>
          <p:spPr>
            <a:xfrm>
              <a:off x="3475483" y="1427668"/>
              <a:ext cx="1669311" cy="1233376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E567A8C-AA38-494E-ADEC-FE3CB74667CE}"/>
                </a:ext>
              </a:extLst>
            </p:cNvPr>
            <p:cNvSpPr/>
            <p:nvPr/>
          </p:nvSpPr>
          <p:spPr>
            <a:xfrm>
              <a:off x="3294644" y="1193638"/>
              <a:ext cx="468000" cy="468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7" name="Google Shape;128;p22">
              <a:extLst>
                <a:ext uri="{FF2B5EF4-FFF2-40B4-BE49-F238E27FC236}">
                  <a16:creationId xmlns:a16="http://schemas.microsoft.com/office/drawing/2014/main" id="{FCDA0FC5-2715-A74A-B1E1-F4E9C33529E0}"/>
                </a:ext>
              </a:extLst>
            </p:cNvPr>
            <p:cNvSpPr txBox="1">
              <a:spLocks/>
            </p:cNvSpPr>
            <p:nvPr/>
          </p:nvSpPr>
          <p:spPr>
            <a:xfrm>
              <a:off x="3632421" y="1236114"/>
              <a:ext cx="1562987" cy="11896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Raleway Thin"/>
                <a:buChar char="◎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Raleway Thin"/>
                <a:buChar char="○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Raleway Thin"/>
                <a:buChar char="■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aleway Thin"/>
                <a:buChar char="●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aleway Thin"/>
                <a:buChar char="○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aleway Thin"/>
                <a:buChar char="■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aleway Thin"/>
                <a:buChar char="●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aleway Thin"/>
                <a:buChar char="○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aleway Thin"/>
                <a:buChar char="■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9pPr>
            </a:lstStyle>
            <a:p>
              <a:pPr marL="0" indent="0">
                <a:buFont typeface="Raleway Thin"/>
                <a:buNone/>
              </a:pPr>
              <a:endParaRPr lang="en-US">
                <a:solidFill>
                  <a:schemeClr val="tx1"/>
                </a:solidFill>
                <a:latin typeface="Nixie One"/>
                <a:ea typeface="Nixie One"/>
                <a:cs typeface="Nixie One"/>
                <a:sym typeface="Nixie One"/>
              </a:endParaRPr>
            </a:p>
            <a:p>
              <a:pPr marL="0" indent="0">
                <a:buFont typeface="Raleway Thin"/>
                <a:buNone/>
              </a:pPr>
              <a:r>
                <a:rPr lang="en-US">
                  <a:solidFill>
                    <a:schemeClr val="tx1"/>
                  </a:solidFill>
                </a:rPr>
                <a:t>How did it start?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18B227-F5F6-2B44-96F9-D0D5A835DCDB}"/>
              </a:ext>
            </a:extLst>
          </p:cNvPr>
          <p:cNvGrpSpPr/>
          <p:nvPr/>
        </p:nvGrpSpPr>
        <p:grpSpPr>
          <a:xfrm>
            <a:off x="3284338" y="1093026"/>
            <a:ext cx="1915294" cy="1637528"/>
            <a:chOff x="5445146" y="1023516"/>
            <a:chExt cx="1915294" cy="163752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4C4FFB-34B8-F94F-AA69-F6329509607F}"/>
                </a:ext>
              </a:extLst>
            </p:cNvPr>
            <p:cNvSpPr/>
            <p:nvPr/>
          </p:nvSpPr>
          <p:spPr>
            <a:xfrm>
              <a:off x="5625985" y="1427668"/>
              <a:ext cx="1669311" cy="1233376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4CFA83E-7E4E-BA4F-BC09-BAD00E759F21}"/>
                </a:ext>
              </a:extLst>
            </p:cNvPr>
            <p:cNvSpPr/>
            <p:nvPr/>
          </p:nvSpPr>
          <p:spPr>
            <a:xfrm>
              <a:off x="5445146" y="1193638"/>
              <a:ext cx="468000" cy="468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3" name="Google Shape;128;p22">
              <a:extLst>
                <a:ext uri="{FF2B5EF4-FFF2-40B4-BE49-F238E27FC236}">
                  <a16:creationId xmlns:a16="http://schemas.microsoft.com/office/drawing/2014/main" id="{529BBE25-4322-5142-91BA-3112652C9DCC}"/>
                </a:ext>
              </a:extLst>
            </p:cNvPr>
            <p:cNvSpPr txBox="1">
              <a:spLocks/>
            </p:cNvSpPr>
            <p:nvPr/>
          </p:nvSpPr>
          <p:spPr>
            <a:xfrm>
              <a:off x="5797453" y="1023516"/>
              <a:ext cx="1562987" cy="11896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Raleway Thin"/>
                <a:buChar char="◎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Raleway Thin"/>
                <a:buChar char="○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Raleway Thin"/>
                <a:buChar char="■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aleway Thin"/>
                <a:buChar char="●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aleway Thin"/>
                <a:buChar char="○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aleway Thin"/>
                <a:buChar char="■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aleway Thin"/>
                <a:buChar char="●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aleway Thin"/>
                <a:buChar char="○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aleway Thin"/>
                <a:buChar char="■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9pPr>
            </a:lstStyle>
            <a:p>
              <a:pPr marL="0" indent="0">
                <a:buFont typeface="Raleway Thin"/>
                <a:buNone/>
              </a:pPr>
              <a:endParaRPr lang="en-US">
                <a:solidFill>
                  <a:schemeClr val="tx1"/>
                </a:solidFill>
                <a:latin typeface="Nixie One"/>
                <a:ea typeface="Nixie One"/>
                <a:cs typeface="Nixie One"/>
                <a:sym typeface="Nixie One"/>
              </a:endParaRPr>
            </a:p>
            <a:p>
              <a:pPr marL="0" indent="0">
                <a:buFont typeface="Raleway Thin"/>
                <a:buNone/>
              </a:pPr>
              <a:r>
                <a:rPr lang="en-US">
                  <a:solidFill>
                    <a:schemeClr val="tx1"/>
                  </a:solidFill>
                </a:rPr>
                <a:t>Which state has the worst scenario?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EC1381-6ED3-524A-A6BE-44E2F0187521}"/>
              </a:ext>
            </a:extLst>
          </p:cNvPr>
          <p:cNvGrpSpPr/>
          <p:nvPr/>
        </p:nvGrpSpPr>
        <p:grpSpPr>
          <a:xfrm>
            <a:off x="4731632" y="2911136"/>
            <a:ext cx="2057414" cy="1637528"/>
            <a:chOff x="4009789" y="-518870"/>
            <a:chExt cx="2057414" cy="163752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192DAC-17ED-7144-9DF0-EDAF259CA29C}"/>
                </a:ext>
              </a:extLst>
            </p:cNvPr>
            <p:cNvSpPr/>
            <p:nvPr/>
          </p:nvSpPr>
          <p:spPr>
            <a:xfrm>
              <a:off x="4190628" y="-114718"/>
              <a:ext cx="1669311" cy="1233376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3E7DC03-6D1E-B44D-9369-FE53B1C7303E}"/>
                </a:ext>
              </a:extLst>
            </p:cNvPr>
            <p:cNvSpPr/>
            <p:nvPr/>
          </p:nvSpPr>
          <p:spPr>
            <a:xfrm>
              <a:off x="4009789" y="-348748"/>
              <a:ext cx="468000" cy="468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Google Shape;128;p22">
              <a:extLst>
                <a:ext uri="{FF2B5EF4-FFF2-40B4-BE49-F238E27FC236}">
                  <a16:creationId xmlns:a16="http://schemas.microsoft.com/office/drawing/2014/main" id="{F20CA3E0-39E4-294F-BAB7-D5560676D8AB}"/>
                </a:ext>
              </a:extLst>
            </p:cNvPr>
            <p:cNvSpPr txBox="1">
              <a:spLocks/>
            </p:cNvSpPr>
            <p:nvPr/>
          </p:nvSpPr>
          <p:spPr>
            <a:xfrm>
              <a:off x="4237807" y="-518870"/>
              <a:ext cx="1829396" cy="11896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Raleway Thin"/>
                <a:buChar char="◎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Raleway Thin"/>
                <a:buChar char="○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Raleway Thin"/>
                <a:buChar char="■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aleway Thin"/>
                <a:buChar char="●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aleway Thin"/>
                <a:buChar char="○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aleway Thin"/>
                <a:buChar char="■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aleway Thin"/>
                <a:buChar char="●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aleway Thin"/>
                <a:buChar char="○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aleway Thin"/>
                <a:buChar char="■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9pPr>
            </a:lstStyle>
            <a:p>
              <a:pPr marL="0" indent="0">
                <a:buFont typeface="Raleway Thin"/>
                <a:buNone/>
              </a:pPr>
              <a:endParaRPr lang="en-US">
                <a:solidFill>
                  <a:schemeClr val="tx1"/>
                </a:solidFill>
                <a:latin typeface="Nixie One"/>
                <a:ea typeface="Nixie One"/>
                <a:cs typeface="Nixie One"/>
                <a:sym typeface="Nixie One"/>
              </a:endParaRPr>
            </a:p>
            <a:p>
              <a:pPr marL="0" indent="0">
                <a:buFont typeface="Raleway Thin"/>
                <a:buNone/>
              </a:pPr>
              <a:r>
                <a:rPr lang="en-US">
                  <a:solidFill>
                    <a:schemeClr val="tx1"/>
                  </a:solidFill>
                </a:rPr>
                <a:t>Why is the  situation in  São Paulo so bad?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36161B-A5D2-334D-9101-184278761555}"/>
              </a:ext>
            </a:extLst>
          </p:cNvPr>
          <p:cNvGrpSpPr/>
          <p:nvPr/>
        </p:nvGrpSpPr>
        <p:grpSpPr>
          <a:xfrm>
            <a:off x="6105085" y="1090374"/>
            <a:ext cx="1936781" cy="1683068"/>
            <a:chOff x="4433106" y="2699783"/>
            <a:chExt cx="1936781" cy="168306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F520AA5-E4DF-5A43-9E7C-69371C107D46}"/>
                </a:ext>
              </a:extLst>
            </p:cNvPr>
            <p:cNvSpPr/>
            <p:nvPr/>
          </p:nvSpPr>
          <p:spPr>
            <a:xfrm>
              <a:off x="4613945" y="3149475"/>
              <a:ext cx="1669311" cy="1233376"/>
            </a:xfrm>
            <a:prstGeom prst="rect">
              <a:avLst/>
            </a:prstGeom>
            <a:noFill/>
            <a:ln>
              <a:solidFill>
                <a:schemeClr val="accent3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E5BED17-9A4F-5B46-9DA0-1FCBD774703C}"/>
                </a:ext>
              </a:extLst>
            </p:cNvPr>
            <p:cNvSpPr/>
            <p:nvPr/>
          </p:nvSpPr>
          <p:spPr>
            <a:xfrm>
              <a:off x="4433106" y="2915445"/>
              <a:ext cx="468000" cy="4680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1" name="Google Shape;128;p22">
              <a:extLst>
                <a:ext uri="{FF2B5EF4-FFF2-40B4-BE49-F238E27FC236}">
                  <a16:creationId xmlns:a16="http://schemas.microsoft.com/office/drawing/2014/main" id="{A3DE91CB-7F80-2443-83D0-19DC1B094C60}"/>
                </a:ext>
              </a:extLst>
            </p:cNvPr>
            <p:cNvSpPr txBox="1">
              <a:spLocks/>
            </p:cNvSpPr>
            <p:nvPr/>
          </p:nvSpPr>
          <p:spPr>
            <a:xfrm>
              <a:off x="4806900" y="2699783"/>
              <a:ext cx="1562987" cy="11896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Raleway Thin"/>
                <a:buChar char="◎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1pPr>
              <a:lvl2pPr marL="914400" marR="0" lvl="1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Raleway Thin"/>
                <a:buChar char="○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2pPr>
              <a:lvl3pPr marL="1371600" marR="0" lvl="2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Raleway Thin"/>
                <a:buChar char="■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3pPr>
              <a:lvl4pPr marL="1828800" marR="0" lvl="3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aleway Thin"/>
                <a:buChar char="●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4pPr>
              <a:lvl5pPr marL="2286000" marR="0" lvl="4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aleway Thin"/>
                <a:buChar char="○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5pPr>
              <a:lvl6pPr marL="2743200" marR="0" lvl="5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aleway Thin"/>
                <a:buChar char="■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6pPr>
              <a:lvl7pPr marL="3200400" marR="0" lvl="6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aleway Thin"/>
                <a:buChar char="●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7pPr>
              <a:lvl8pPr marL="3657600" marR="0" lvl="7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aleway Thin"/>
                <a:buChar char="○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8pPr>
              <a:lvl9pPr marL="4114800" marR="0" lvl="8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aleway Thin"/>
                <a:buChar char="■"/>
                <a:defRPr sz="1800" b="0" i="0" u="none" strike="noStrike" cap="none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defRPr>
              </a:lvl9pPr>
            </a:lstStyle>
            <a:p>
              <a:pPr marL="0" indent="0">
                <a:buFont typeface="Raleway Thin"/>
                <a:buNone/>
              </a:pPr>
              <a:endParaRPr lang="en-US">
                <a:solidFill>
                  <a:schemeClr val="tx1"/>
                </a:solidFill>
                <a:latin typeface="Nixie One"/>
                <a:ea typeface="Nixie One"/>
                <a:cs typeface="Nixie One"/>
                <a:sym typeface="Nixie One"/>
              </a:endParaRPr>
            </a:p>
            <a:p>
              <a:pPr marL="0" indent="0">
                <a:buFont typeface="Raleway Thin"/>
                <a:buNone/>
              </a:pPr>
              <a:r>
                <a:rPr lang="en-US">
                  <a:solidFill>
                    <a:schemeClr val="tx1"/>
                  </a:solidFill>
                </a:rPr>
                <a:t>Clustering Cases per City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410900" y="167909"/>
            <a:ext cx="8515368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C0C0C0"/>
                </a:highlight>
              </a:rPr>
              <a:t>“It is not an alarming situation”</a:t>
            </a:r>
            <a:endParaRPr sz="2800">
              <a:highlight>
                <a:srgbClr val="C0C0C0"/>
              </a:highlight>
            </a:endParaRPr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4D51F2-04E9-BC41-ADAB-73FCF5292F25}"/>
              </a:ext>
            </a:extLst>
          </p:cNvPr>
          <p:cNvSpPr/>
          <p:nvPr/>
        </p:nvSpPr>
        <p:spPr>
          <a:xfrm>
            <a:off x="-15948" y="0"/>
            <a:ext cx="54474" cy="5143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9F19C0-862D-0F4C-9C89-C41374078C6F}"/>
              </a:ext>
            </a:extLst>
          </p:cNvPr>
          <p:cNvSpPr/>
          <p:nvPr/>
        </p:nvSpPr>
        <p:spPr>
          <a:xfrm>
            <a:off x="8516676" y="0"/>
            <a:ext cx="64327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9ACC4A-6B99-3E4F-BC0C-020C4D69FAA0}"/>
              </a:ext>
            </a:extLst>
          </p:cNvPr>
          <p:cNvSpPr/>
          <p:nvPr/>
        </p:nvSpPr>
        <p:spPr>
          <a:xfrm>
            <a:off x="6567771" y="1521233"/>
            <a:ext cx="1626359" cy="25755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1800">
                <a:solidFill>
                  <a:schemeClr val="dk1"/>
                </a:solidFill>
                <a:latin typeface="Nixie One"/>
                <a:sym typeface="Nixie One"/>
              </a:rPr>
              <a:t>Brazil is the third worst country according to the number of cases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C49D99-65FA-6440-B521-F634889C9DA5}"/>
              </a:ext>
            </a:extLst>
          </p:cNvPr>
          <p:cNvSpPr txBox="1"/>
          <p:nvPr/>
        </p:nvSpPr>
        <p:spPr>
          <a:xfrm>
            <a:off x="395288" y="1602918"/>
            <a:ext cx="6399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7200">
                <a:solidFill>
                  <a:schemeClr val="tx1"/>
                </a:solidFill>
                <a:highlight>
                  <a:srgbClr val="C0C0C0"/>
                </a:highlight>
                <a:latin typeface="American Typewriter" panose="02090604020004020304" pitchFamily="18" charset="77"/>
                <a:ea typeface="Open Sans" panose="020B0606030504020204" pitchFamily="34" charset="0"/>
                <a:cs typeface="Open Sans" panose="020B0606030504020204" pitchFamily="34" charset="0"/>
              </a:rPr>
              <a:t>174,515</a:t>
            </a:r>
            <a:endParaRPr lang="en-US" sz="9600">
              <a:solidFill>
                <a:schemeClr val="tx1"/>
              </a:solidFill>
              <a:highlight>
                <a:srgbClr val="C0C0C0"/>
              </a:highlight>
              <a:latin typeface="American Typewriter" panose="02090604020004020304" pitchFamily="18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35C6D-09E5-ED4A-B6B3-80DBC84F5641}"/>
              </a:ext>
            </a:extLst>
          </p:cNvPr>
          <p:cNvSpPr txBox="1"/>
          <p:nvPr/>
        </p:nvSpPr>
        <p:spPr>
          <a:xfrm>
            <a:off x="395288" y="2700405"/>
            <a:ext cx="1653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>
                <a:solidFill>
                  <a:schemeClr val="dk1"/>
                </a:solidFill>
                <a:highlight>
                  <a:srgbClr val="C0C0C0"/>
                </a:highlight>
                <a:latin typeface="Nixie One"/>
                <a:sym typeface="Nixie One"/>
              </a:rPr>
              <a:t>Deaths</a:t>
            </a:r>
            <a:endParaRPr lang="en-US" sz="2800">
              <a:solidFill>
                <a:schemeClr val="dk1"/>
              </a:solidFill>
              <a:highlight>
                <a:srgbClr val="C0C0C0"/>
              </a:highlight>
              <a:latin typeface="Nixie One"/>
              <a:sym typeface="Nixie One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5DB6A5-0BCA-D541-B8D6-20822E10FAD9}"/>
              </a:ext>
            </a:extLst>
          </p:cNvPr>
          <p:cNvSpPr/>
          <p:nvPr/>
        </p:nvSpPr>
        <p:spPr>
          <a:xfrm>
            <a:off x="2478731" y="2798499"/>
            <a:ext cx="33682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sz="4800">
                <a:solidFill>
                  <a:schemeClr val="tx1"/>
                </a:solidFill>
                <a:highlight>
                  <a:srgbClr val="C0C0C0"/>
                </a:highlight>
                <a:latin typeface="American Typewriter" panose="02090604020004020304" pitchFamily="18" charset="77"/>
                <a:ea typeface="Open Sans" panose="020B0606030504020204" pitchFamily="34" charset="0"/>
                <a:cs typeface="Open Sans" panose="020B0606030504020204" pitchFamily="34" charset="0"/>
              </a:rPr>
              <a:t>6,436,650</a:t>
            </a:r>
            <a:endParaRPr lang="en-US" sz="4800">
              <a:solidFill>
                <a:schemeClr val="tx1"/>
              </a:solidFill>
              <a:highlight>
                <a:srgbClr val="C0C0C0"/>
              </a:highlight>
              <a:latin typeface="American Typewriter" panose="02090604020004020304" pitchFamily="18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77B40F-8F34-8F4A-95C8-3EAAFA89BAB1}"/>
              </a:ext>
            </a:extLst>
          </p:cNvPr>
          <p:cNvSpPr txBox="1"/>
          <p:nvPr/>
        </p:nvSpPr>
        <p:spPr>
          <a:xfrm>
            <a:off x="4063662" y="3538662"/>
            <a:ext cx="1653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sz="2800">
                <a:solidFill>
                  <a:schemeClr val="dk1"/>
                </a:solidFill>
                <a:highlight>
                  <a:srgbClr val="C0C0C0"/>
                </a:highlight>
                <a:latin typeface="Nixie One"/>
                <a:sym typeface="Nixie One"/>
              </a:rPr>
              <a:t>Cases</a:t>
            </a:r>
            <a:endParaRPr lang="en-US" sz="2800">
              <a:solidFill>
                <a:schemeClr val="dk1"/>
              </a:solidFill>
              <a:highlight>
                <a:srgbClr val="C0C0C0"/>
              </a:highlight>
              <a:latin typeface="Nixie One"/>
              <a:sym typeface="Nixie On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4303E6-E8BB-7C4A-B2DA-E9C1F3F0CA5C}"/>
              </a:ext>
            </a:extLst>
          </p:cNvPr>
          <p:cNvSpPr txBox="1"/>
          <p:nvPr/>
        </p:nvSpPr>
        <p:spPr>
          <a:xfrm>
            <a:off x="3976284" y="854888"/>
            <a:ext cx="2902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>
                <a:solidFill>
                  <a:schemeClr val="dk1"/>
                </a:solidFill>
                <a:latin typeface="Nixie One"/>
                <a:sym typeface="Nixie One"/>
              </a:rPr>
              <a:t>Jair Bolsonaro, President of Brazil</a:t>
            </a:r>
            <a:endParaRPr lang="en-US" sz="1200">
              <a:solidFill>
                <a:schemeClr val="dk1"/>
              </a:solidFill>
              <a:highlight>
                <a:srgbClr val="C0C0C0"/>
              </a:highlight>
              <a:latin typeface="Nixie One"/>
              <a:sym typeface="Nixie One"/>
            </a:endParaRPr>
          </a:p>
        </p:txBody>
      </p:sp>
    </p:spTree>
    <p:extLst>
      <p:ext uri="{BB962C8B-B14F-4D97-AF65-F5344CB8AC3E}">
        <p14:creationId xmlns:p14="http://schemas.microsoft.com/office/powerpoint/2010/main" val="4032731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Map&#10;&#10;Description automatically generated">
            <a:extLst>
              <a:ext uri="{FF2B5EF4-FFF2-40B4-BE49-F238E27FC236}">
                <a16:creationId xmlns:a16="http://schemas.microsoft.com/office/drawing/2014/main" id="{82EDFAEC-D10F-B846-B2B4-CAD2BC50C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085" y="1087939"/>
            <a:ext cx="2286846" cy="1702916"/>
          </a:xfrm>
          <a:prstGeom prst="rect">
            <a:avLst/>
          </a:prstGeom>
        </p:spPr>
      </p:pic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410900" y="168271"/>
            <a:ext cx="8229600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C0C0C0"/>
                </a:highlight>
              </a:rPr>
              <a:t>How did it start?</a:t>
            </a:r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4D51F2-04E9-BC41-ADAB-73FCF5292F25}"/>
              </a:ext>
            </a:extLst>
          </p:cNvPr>
          <p:cNvSpPr/>
          <p:nvPr/>
        </p:nvSpPr>
        <p:spPr>
          <a:xfrm>
            <a:off x="-15948" y="0"/>
            <a:ext cx="54474" cy="5143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9F19C0-862D-0F4C-9C89-C41374078C6F}"/>
              </a:ext>
            </a:extLst>
          </p:cNvPr>
          <p:cNvSpPr/>
          <p:nvPr/>
        </p:nvSpPr>
        <p:spPr>
          <a:xfrm>
            <a:off x="8516675" y="0"/>
            <a:ext cx="64327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4" name="Picture 33" descr="Map&#10;&#10;Description automatically generated">
            <a:extLst>
              <a:ext uri="{FF2B5EF4-FFF2-40B4-BE49-F238E27FC236}">
                <a16:creationId xmlns:a16="http://schemas.microsoft.com/office/drawing/2014/main" id="{919CBD9E-BF2D-034A-A029-79D92854E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26" y="1084405"/>
            <a:ext cx="2286846" cy="1709984"/>
          </a:xfrm>
          <a:prstGeom prst="rect">
            <a:avLst/>
          </a:prstGeom>
        </p:spPr>
      </p:pic>
      <p:pic>
        <p:nvPicPr>
          <p:cNvPr id="38" name="Picture 37" descr="Map&#10;&#10;Description automatically generated">
            <a:extLst>
              <a:ext uri="{FF2B5EF4-FFF2-40B4-BE49-F238E27FC236}">
                <a16:creationId xmlns:a16="http://schemas.microsoft.com/office/drawing/2014/main" id="{220BCFF5-9862-D548-935D-3810F2390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567" y="1084730"/>
            <a:ext cx="2286846" cy="1709334"/>
          </a:xfrm>
          <a:prstGeom prst="rect">
            <a:avLst/>
          </a:prstGeom>
        </p:spPr>
      </p:pic>
      <p:pic>
        <p:nvPicPr>
          <p:cNvPr id="42" name="Picture 41" descr="Map&#10;&#10;Description automatically generated">
            <a:extLst>
              <a:ext uri="{FF2B5EF4-FFF2-40B4-BE49-F238E27FC236}">
                <a16:creationId xmlns:a16="http://schemas.microsoft.com/office/drawing/2014/main" id="{2A5A581F-0477-F945-BBDF-C78696FCD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085" y="2939274"/>
            <a:ext cx="2286847" cy="1708682"/>
          </a:xfrm>
          <a:prstGeom prst="rect">
            <a:avLst/>
          </a:prstGeom>
        </p:spPr>
      </p:pic>
      <p:pic>
        <p:nvPicPr>
          <p:cNvPr id="44" name="Picture 43" descr="Map&#10;&#10;Description automatically generated">
            <a:extLst>
              <a:ext uri="{FF2B5EF4-FFF2-40B4-BE49-F238E27FC236}">
                <a16:creationId xmlns:a16="http://schemas.microsoft.com/office/drawing/2014/main" id="{139AB1AC-F25E-E744-9536-FEF5FFE97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4826" y="2942157"/>
            <a:ext cx="2286846" cy="1702916"/>
          </a:xfrm>
          <a:prstGeom prst="rect">
            <a:avLst/>
          </a:prstGeom>
        </p:spPr>
      </p:pic>
      <p:pic>
        <p:nvPicPr>
          <p:cNvPr id="48" name="Picture 47" descr="Map&#10;&#10;Description automatically generated">
            <a:extLst>
              <a:ext uri="{FF2B5EF4-FFF2-40B4-BE49-F238E27FC236}">
                <a16:creationId xmlns:a16="http://schemas.microsoft.com/office/drawing/2014/main" id="{08DA8A24-6132-294D-8497-8962B79A49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0567" y="2942157"/>
            <a:ext cx="2286846" cy="1702916"/>
          </a:xfrm>
          <a:prstGeom prst="rect">
            <a:avLst/>
          </a:prstGeom>
        </p:spPr>
      </p:pic>
      <p:pic>
        <p:nvPicPr>
          <p:cNvPr id="40" name="Picture 39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15B6E134-6558-DC4C-80DB-FF1564AA10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6700" y="4521376"/>
            <a:ext cx="1033200" cy="25150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EA4F312-DFFA-1D4F-BB4A-A62E3DC23F70}"/>
              </a:ext>
            </a:extLst>
          </p:cNvPr>
          <p:cNvSpPr txBox="1"/>
          <p:nvPr/>
        </p:nvSpPr>
        <p:spPr>
          <a:xfrm>
            <a:off x="7286700" y="4342677"/>
            <a:ext cx="1033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chemeClr val="bg2"/>
                </a:solidFill>
                <a:latin typeface="Abadi MT Condensed Light" panose="020B0306030101010103" pitchFamily="34" charset="77"/>
              </a:rPr>
              <a:t>Cases per 100k</a:t>
            </a:r>
          </a:p>
        </p:txBody>
      </p:sp>
    </p:spTree>
    <p:extLst>
      <p:ext uri="{BB962C8B-B14F-4D97-AF65-F5344CB8AC3E}">
        <p14:creationId xmlns:p14="http://schemas.microsoft.com/office/powerpoint/2010/main" val="4133469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46891-3B2A-574C-9F29-27D8DE6164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5185"/>
          <a:stretch/>
        </p:blipFill>
        <p:spPr>
          <a:xfrm>
            <a:off x="4678976" y="1487221"/>
            <a:ext cx="3961524" cy="3105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E28C59-6159-BF49-A1EC-91CB27954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464" y="4340125"/>
            <a:ext cx="1030456" cy="2473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4CF7DBB-6F3B-3D47-8172-28120C9F74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r="4058" b="5305"/>
          <a:stretch/>
        </p:blipFill>
        <p:spPr>
          <a:xfrm>
            <a:off x="531321" y="1480279"/>
            <a:ext cx="3896022" cy="3112072"/>
          </a:xfrm>
          <a:prstGeom prst="rect">
            <a:avLst/>
          </a:prstGeom>
        </p:spPr>
      </p:pic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410900" y="168271"/>
            <a:ext cx="8229600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C0C0C0"/>
                </a:highlight>
              </a:rPr>
              <a:t>The South had highest Mortality...</a:t>
            </a:r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4D51F2-04E9-BC41-ADAB-73FCF5292F25}"/>
              </a:ext>
            </a:extLst>
          </p:cNvPr>
          <p:cNvSpPr/>
          <p:nvPr/>
        </p:nvSpPr>
        <p:spPr>
          <a:xfrm>
            <a:off x="-15948" y="0"/>
            <a:ext cx="54474" cy="5143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9F19C0-862D-0F4C-9C89-C41374078C6F}"/>
              </a:ext>
            </a:extLst>
          </p:cNvPr>
          <p:cNvSpPr/>
          <p:nvPr/>
        </p:nvSpPr>
        <p:spPr>
          <a:xfrm>
            <a:off x="8516675" y="0"/>
            <a:ext cx="64327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575D03-0EA0-0D43-AFD2-8E4B26B57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394" y="4342150"/>
            <a:ext cx="1015200" cy="2452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FFAD703-A4FF-1141-BC5F-64F1EEC785C6}"/>
              </a:ext>
            </a:extLst>
          </p:cNvPr>
          <p:cNvSpPr txBox="1"/>
          <p:nvPr/>
        </p:nvSpPr>
        <p:spPr>
          <a:xfrm>
            <a:off x="3203393" y="4169177"/>
            <a:ext cx="10152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chemeClr val="bg2"/>
                </a:solidFill>
                <a:latin typeface="Abadi MT Condensed Light" panose="020B0306030101010103" pitchFamily="34" charset="77"/>
              </a:rPr>
              <a:t>Mortality per 100k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9D43EB-0876-8542-A5B3-F6DF8484BBA9}"/>
              </a:ext>
            </a:extLst>
          </p:cNvPr>
          <p:cNvSpPr txBox="1"/>
          <p:nvPr/>
        </p:nvSpPr>
        <p:spPr>
          <a:xfrm>
            <a:off x="7377811" y="4167152"/>
            <a:ext cx="10152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chemeClr val="bg2"/>
                </a:solidFill>
                <a:latin typeface="Abadi MT Condensed Light" panose="020B0306030101010103" pitchFamily="34" charset="77"/>
              </a:rPr>
              <a:t>Cases per 100k</a:t>
            </a:r>
          </a:p>
        </p:txBody>
      </p:sp>
    </p:spTree>
    <p:extLst>
      <p:ext uri="{BB962C8B-B14F-4D97-AF65-F5344CB8AC3E}">
        <p14:creationId xmlns:p14="http://schemas.microsoft.com/office/powerpoint/2010/main" val="3060029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5989E8-C475-6841-9848-89894630A1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44"/>
          <a:stretch/>
        </p:blipFill>
        <p:spPr>
          <a:xfrm>
            <a:off x="4728366" y="1437919"/>
            <a:ext cx="4060800" cy="3114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E6258E-F836-C84F-8537-283366992F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85"/>
          <a:stretch/>
        </p:blipFill>
        <p:spPr>
          <a:xfrm>
            <a:off x="567337" y="1473337"/>
            <a:ext cx="4058274" cy="3114096"/>
          </a:xfrm>
          <a:prstGeom prst="rect">
            <a:avLst/>
          </a:prstGeom>
        </p:spPr>
      </p:pic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410900" y="168271"/>
            <a:ext cx="8229600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C0C0C0"/>
                </a:highlight>
              </a:rPr>
              <a:t>.. while having high GDP &amp; Population</a:t>
            </a:r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4D51F2-04E9-BC41-ADAB-73FCF5292F25}"/>
              </a:ext>
            </a:extLst>
          </p:cNvPr>
          <p:cNvSpPr/>
          <p:nvPr/>
        </p:nvSpPr>
        <p:spPr>
          <a:xfrm>
            <a:off x="-15948" y="0"/>
            <a:ext cx="54474" cy="5143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9F19C0-862D-0F4C-9C89-C41374078C6F}"/>
              </a:ext>
            </a:extLst>
          </p:cNvPr>
          <p:cNvSpPr/>
          <p:nvPr/>
        </p:nvSpPr>
        <p:spPr>
          <a:xfrm>
            <a:off x="8516675" y="0"/>
            <a:ext cx="64327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3644F-DD99-C84D-8FD8-66B2FFB0E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464" y="4321616"/>
            <a:ext cx="1030456" cy="250651"/>
          </a:xfrm>
          <a:prstGeom prst="rect">
            <a:avLst/>
          </a:prstGeom>
        </p:spPr>
      </p:pic>
      <p:pic>
        <p:nvPicPr>
          <p:cNvPr id="17" name="Picture 16" descr="Chart, box and whisker chart&#10;&#10;Description automatically generated">
            <a:extLst>
              <a:ext uri="{FF2B5EF4-FFF2-40B4-BE49-F238E27FC236}">
                <a16:creationId xmlns:a16="http://schemas.microsoft.com/office/drawing/2014/main" id="{F7EFFAE0-A167-7B43-A8DF-B63222831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131" y="4321616"/>
            <a:ext cx="1002917" cy="230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52E0552-5B4F-E144-920C-3A03435D4A39}"/>
              </a:ext>
            </a:extLst>
          </p:cNvPr>
          <p:cNvSpPr txBox="1"/>
          <p:nvPr/>
        </p:nvSpPr>
        <p:spPr>
          <a:xfrm>
            <a:off x="3412142" y="4167152"/>
            <a:ext cx="10152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chemeClr val="bg2"/>
                </a:solidFill>
                <a:latin typeface="Abadi MT Condensed Light" panose="020B0306030101010103" pitchFamily="34" charset="77"/>
              </a:rPr>
              <a:t>GDP per Capita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438137-9FCD-304D-B7A0-66AAF50102C1}"/>
              </a:ext>
            </a:extLst>
          </p:cNvPr>
          <p:cNvSpPr txBox="1"/>
          <p:nvPr/>
        </p:nvSpPr>
        <p:spPr>
          <a:xfrm>
            <a:off x="7377811" y="4167152"/>
            <a:ext cx="10152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solidFill>
                  <a:schemeClr val="bg2"/>
                </a:solidFill>
                <a:latin typeface="Abadi MT Condensed Light" panose="020B0306030101010103" pitchFamily="34" charset="77"/>
              </a:rPr>
              <a:t>Population</a:t>
            </a:r>
          </a:p>
        </p:txBody>
      </p:sp>
    </p:spTree>
    <p:extLst>
      <p:ext uri="{BB962C8B-B14F-4D97-AF65-F5344CB8AC3E}">
        <p14:creationId xmlns:p14="http://schemas.microsoft.com/office/powerpoint/2010/main" val="3733580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410900" y="168271"/>
            <a:ext cx="8229600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>
                <a:highlight>
                  <a:srgbClr val="C0C0C0"/>
                </a:highlight>
              </a:rPr>
              <a:t>São Paulo outgrew others in this area</a:t>
            </a:r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4D51F2-04E9-BC41-ADAB-73FCF5292F25}"/>
              </a:ext>
            </a:extLst>
          </p:cNvPr>
          <p:cNvSpPr/>
          <p:nvPr/>
        </p:nvSpPr>
        <p:spPr>
          <a:xfrm>
            <a:off x="-15948" y="0"/>
            <a:ext cx="54474" cy="5143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9F19C0-862D-0F4C-9C89-C41374078C6F}"/>
              </a:ext>
            </a:extLst>
          </p:cNvPr>
          <p:cNvSpPr/>
          <p:nvPr/>
        </p:nvSpPr>
        <p:spPr>
          <a:xfrm>
            <a:off x="8516675" y="0"/>
            <a:ext cx="64327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AE1B7AA-1635-FA41-9C1F-683865F63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797" y="1141542"/>
            <a:ext cx="5143606" cy="37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410900" y="168271"/>
            <a:ext cx="8229600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>
                <a:highlight>
                  <a:srgbClr val="C0C0C0"/>
                </a:highlight>
              </a:rPr>
              <a:t>Investigating conditions in São Paulo</a:t>
            </a:r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4D51F2-04E9-BC41-ADAB-73FCF5292F25}"/>
              </a:ext>
            </a:extLst>
          </p:cNvPr>
          <p:cNvSpPr/>
          <p:nvPr/>
        </p:nvSpPr>
        <p:spPr>
          <a:xfrm>
            <a:off x="-15948" y="0"/>
            <a:ext cx="54474" cy="5143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9F19C0-862D-0F4C-9C89-C41374078C6F}"/>
              </a:ext>
            </a:extLst>
          </p:cNvPr>
          <p:cNvSpPr/>
          <p:nvPr/>
        </p:nvSpPr>
        <p:spPr>
          <a:xfrm>
            <a:off x="8516675" y="0"/>
            <a:ext cx="64327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60897A6A-A8D1-004C-811F-2EFC1A7A5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" y="870339"/>
            <a:ext cx="2590810" cy="1937361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482B1854-6587-D44A-90F2-7207DEE29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561" y="882242"/>
            <a:ext cx="2589737" cy="1937361"/>
          </a:xfrm>
          <a:prstGeom prst="rect">
            <a:avLst/>
          </a:prstGeom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6CAD6E9A-292C-1D4C-8B65-65D2B3C6B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157" y="2938411"/>
            <a:ext cx="2597450" cy="1937361"/>
          </a:xfrm>
          <a:prstGeom prst="rect">
            <a:avLst/>
          </a:prstGeom>
        </p:spPr>
      </p:pic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B6526401-40BC-924D-B5A5-1171C9054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561" y="2950313"/>
            <a:ext cx="2598737" cy="1937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849FE4-6725-234A-B20C-9291BF76D1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7955" y="1170760"/>
            <a:ext cx="853940" cy="210639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7C52DBB-BB9C-C141-950A-2C17C5FE17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7955" y="3281378"/>
            <a:ext cx="853940" cy="210639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2187781D-AF56-0A41-9522-C04FF4CA73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4262" y="3284224"/>
            <a:ext cx="853940" cy="2049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98D6EA-2281-6648-AD9A-E812DB105D88}"/>
              </a:ext>
            </a:extLst>
          </p:cNvPr>
          <p:cNvSpPr txBox="1"/>
          <p:nvPr/>
        </p:nvSpPr>
        <p:spPr>
          <a:xfrm>
            <a:off x="3397324" y="3113288"/>
            <a:ext cx="10152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2"/>
                </a:solidFill>
                <a:latin typeface="Abadi MT Condensed Light" panose="020B0306030101010103" pitchFamily="34" charset="77"/>
              </a:rPr>
              <a:t>GDP per Capita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B73F87-B9F6-B94A-A391-199E35B190DC}"/>
              </a:ext>
            </a:extLst>
          </p:cNvPr>
          <p:cNvSpPr txBox="1"/>
          <p:nvPr/>
        </p:nvSpPr>
        <p:spPr>
          <a:xfrm>
            <a:off x="7442237" y="3120086"/>
            <a:ext cx="10152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2"/>
                </a:solidFill>
                <a:latin typeface="Abadi MT Condensed Light" panose="020B0306030101010103" pitchFamily="34" charset="77"/>
              </a:rPr>
              <a:t>Population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80462C-E531-9A47-944F-583BAE20826C}"/>
              </a:ext>
            </a:extLst>
          </p:cNvPr>
          <p:cNvSpPr txBox="1"/>
          <p:nvPr/>
        </p:nvSpPr>
        <p:spPr>
          <a:xfrm>
            <a:off x="3397323" y="994416"/>
            <a:ext cx="10152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2"/>
                </a:solidFill>
                <a:latin typeface="Abadi MT Condensed Light" panose="020B0306030101010103" pitchFamily="34" charset="77"/>
              </a:rPr>
              <a:t>Mortality Rate</a:t>
            </a:r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E971B61-01F6-C147-ADC6-5D52E84233E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721" t="24871" r="15121" b="4474"/>
          <a:stretch/>
        </p:blipFill>
        <p:spPr>
          <a:xfrm>
            <a:off x="7546432" y="1186049"/>
            <a:ext cx="849600" cy="6401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6422A49-BCC8-4A4E-BC99-161E63C850FE}"/>
              </a:ext>
            </a:extLst>
          </p:cNvPr>
          <p:cNvSpPr txBox="1"/>
          <p:nvPr/>
        </p:nvSpPr>
        <p:spPr>
          <a:xfrm>
            <a:off x="7426983" y="994416"/>
            <a:ext cx="10152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2"/>
                </a:solidFill>
                <a:latin typeface="Abadi MT Condensed Light" panose="020B0306030101010103" pitchFamily="34" charset="77"/>
              </a:rPr>
              <a:t>City Type</a:t>
            </a:r>
          </a:p>
        </p:txBody>
      </p:sp>
    </p:spTree>
    <p:extLst>
      <p:ext uri="{BB962C8B-B14F-4D97-AF65-F5344CB8AC3E}">
        <p14:creationId xmlns:p14="http://schemas.microsoft.com/office/powerpoint/2010/main" val="402549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410900" y="168271"/>
            <a:ext cx="8296660" cy="5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C0C0C0"/>
                </a:highlight>
              </a:rPr>
              <a:t>Population &amp; City-type affect mortality</a:t>
            </a:r>
          </a:p>
        </p:txBody>
      </p:sp>
      <p:sp>
        <p:nvSpPr>
          <p:cNvPr id="131" name="Google Shape;131;p22"/>
          <p:cNvSpPr txBox="1">
            <a:spLocks noGrp="1"/>
          </p:cNvSpPr>
          <p:nvPr>
            <p:ph type="sldNum" idx="12"/>
          </p:nvPr>
        </p:nvSpPr>
        <p:spPr>
          <a:xfrm>
            <a:off x="8556775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B0E0E6"/>
                </a:solidFill>
                <a:effectLst/>
                <a:uLnTx/>
                <a:uFillTx/>
                <a:latin typeface="Nixie One"/>
                <a:sym typeface="Nixie On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B0E0E6"/>
              </a:solidFill>
              <a:effectLst/>
              <a:uLnTx/>
              <a:uFillTx/>
              <a:latin typeface="Nixie One"/>
              <a:sym typeface="Nixie On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4D51F2-04E9-BC41-ADAB-73FCF5292F25}"/>
              </a:ext>
            </a:extLst>
          </p:cNvPr>
          <p:cNvSpPr/>
          <p:nvPr/>
        </p:nvSpPr>
        <p:spPr>
          <a:xfrm>
            <a:off x="-15948" y="0"/>
            <a:ext cx="54474" cy="51435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9F19C0-862D-0F4C-9C89-C41374078C6F}"/>
              </a:ext>
            </a:extLst>
          </p:cNvPr>
          <p:cNvSpPr/>
          <p:nvPr/>
        </p:nvSpPr>
        <p:spPr>
          <a:xfrm>
            <a:off x="8516675" y="0"/>
            <a:ext cx="64327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BR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08EE3E7-0495-674B-903E-8DFCF47FA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48" y="1599964"/>
            <a:ext cx="3211328" cy="2508721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EB4837B-FBF9-BE43-B2AC-4667F1284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524" y="1599964"/>
            <a:ext cx="3539604" cy="265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64979"/>
      </p:ext>
    </p:extLst>
  </p:cSld>
  <p:clrMapOvr>
    <a:masterClrMapping/>
  </p:clrMapOvr>
</p:sld>
</file>

<file path=ppt/theme/theme1.xml><?xml version="1.0" encoding="utf-8"?>
<a:theme xmlns:a="http://schemas.openxmlformats.org/drawingml/2006/main" name="Hamlet template">
  <a:themeElements>
    <a:clrScheme name="Custom 347">
      <a:dk1>
        <a:srgbClr val="222222"/>
      </a:dk1>
      <a:lt1>
        <a:srgbClr val="FFFFFF"/>
      </a:lt1>
      <a:dk2>
        <a:srgbClr val="666666"/>
      </a:dk2>
      <a:lt2>
        <a:srgbClr val="F3F3F3"/>
      </a:lt2>
      <a:accent1>
        <a:srgbClr val="B0E0E6"/>
      </a:accent1>
      <a:accent2>
        <a:srgbClr val="5BB0BB"/>
      </a:accent2>
      <a:accent3>
        <a:srgbClr val="DC143C"/>
      </a:accent3>
      <a:accent4>
        <a:srgbClr val="C07F8C"/>
      </a:accent4>
      <a:accent5>
        <a:srgbClr val="222222"/>
      </a:accent5>
      <a:accent6>
        <a:srgbClr val="666666"/>
      </a:accent6>
      <a:hlink>
        <a:srgbClr val="B0E0E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</Words>
  <Application>Microsoft Macintosh PowerPoint</Application>
  <PresentationFormat>On-screen Show (16:9)</PresentationFormat>
  <Paragraphs>73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Raleway Thin</vt:lpstr>
      <vt:lpstr>Arial</vt:lpstr>
      <vt:lpstr>American Typewriter</vt:lpstr>
      <vt:lpstr>Nixie One</vt:lpstr>
      <vt:lpstr>Abadi MT Condensed Light</vt:lpstr>
      <vt:lpstr>Hamlet template</vt:lpstr>
      <vt:lpstr>How COVID-19 Played out In Brazil</vt:lpstr>
      <vt:lpstr>Storyline</vt:lpstr>
      <vt:lpstr>“It is not an alarming situation”</vt:lpstr>
      <vt:lpstr>How did it start?</vt:lpstr>
      <vt:lpstr>The South had highest Mortality...</vt:lpstr>
      <vt:lpstr>.. while having high GDP &amp; Population</vt:lpstr>
      <vt:lpstr>São Paulo outgrew others in this area</vt:lpstr>
      <vt:lpstr>Investigating conditions in São Paulo</vt:lpstr>
      <vt:lpstr>Population &amp; City-type affect mortality</vt:lpstr>
      <vt:lpstr>Playing the Numbers?</vt:lpstr>
      <vt:lpstr>Preferential treatment for the capital?</vt:lpstr>
      <vt:lpstr>Cases rising even after lockdown?</vt:lpstr>
      <vt:lpstr>Clustering cases per city</vt:lpstr>
      <vt:lpstr>Clustering Results</vt:lpstr>
      <vt:lpstr>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COVID-19 Played out In Brazil</dc:title>
  <cp:lastModifiedBy>Renata Mariani Zanella</cp:lastModifiedBy>
  <cp:revision>1</cp:revision>
  <dcterms:modified xsi:type="dcterms:W3CDTF">2020-12-03T11:56:29Z</dcterms:modified>
</cp:coreProperties>
</file>